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Fira Sans Extra Condensed Medium"/>
      <p:regular r:id="rId20"/>
      <p:bold r:id="rId21"/>
      <p:italic r:id="rId22"/>
      <p:boldItalic r:id="rId23"/>
    </p:embeddedFont>
    <p:embeddedFont>
      <p:font typeface="Roboto Condensed"/>
      <p:regular r:id="rId24"/>
      <p:bold r:id="rId25"/>
      <p:italic r:id="rId26"/>
      <p:boldItalic r:id="rId27"/>
    </p:embeddedFont>
    <p:embeddedFont>
      <p:font typeface="Roboto Condensed Light"/>
      <p:regular r:id="rId28"/>
      <p:bold r:id="rId29"/>
      <p:italic r:id="rId30"/>
      <p:boldItalic r:id="rId31"/>
    </p:embeddedFont>
    <p:embeddedFont>
      <p:font typeface="Exo 2"/>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regular.fntdata"/><Relationship Id="rId22" Type="http://schemas.openxmlformats.org/officeDocument/2006/relationships/font" Target="fonts/FiraSansExtraCondensedMedium-italic.fntdata"/><Relationship Id="rId21" Type="http://schemas.openxmlformats.org/officeDocument/2006/relationships/font" Target="fonts/FiraSansExtraCondensedMedium-bold.fntdata"/><Relationship Id="rId24" Type="http://schemas.openxmlformats.org/officeDocument/2006/relationships/font" Target="fonts/RobotoCondensed-regular.fntdata"/><Relationship Id="rId23"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italic.fntdata"/><Relationship Id="rId25" Type="http://schemas.openxmlformats.org/officeDocument/2006/relationships/font" Target="fonts/RobotoCondensed-bold.fntdata"/><Relationship Id="rId28" Type="http://schemas.openxmlformats.org/officeDocument/2006/relationships/font" Target="fonts/RobotoCondensedLight-regular.fntdata"/><Relationship Id="rId27" Type="http://schemas.openxmlformats.org/officeDocument/2006/relationships/font" Target="fonts/RobotoCondense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7.xml"/><Relationship Id="rId33" Type="http://schemas.openxmlformats.org/officeDocument/2006/relationships/font" Target="fonts/Exo2-bold.fntdata"/><Relationship Id="rId10" Type="http://schemas.openxmlformats.org/officeDocument/2006/relationships/slide" Target="slides/slide6.xml"/><Relationship Id="rId32" Type="http://schemas.openxmlformats.org/officeDocument/2006/relationships/font" Target="fonts/Exo2-regular.fntdata"/><Relationship Id="rId13" Type="http://schemas.openxmlformats.org/officeDocument/2006/relationships/slide" Target="slides/slide9.xml"/><Relationship Id="rId35" Type="http://schemas.openxmlformats.org/officeDocument/2006/relationships/font" Target="fonts/Exo2-boldItalic.fntdata"/><Relationship Id="rId12" Type="http://schemas.openxmlformats.org/officeDocument/2006/relationships/slide" Target="slides/slide8.xml"/><Relationship Id="rId34" Type="http://schemas.openxmlformats.org/officeDocument/2006/relationships/font" Target="fonts/Exo2-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6797e35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6797e35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6797e357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6797e357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6797e35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6797e35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6797e35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6797e35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6797e35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6797e35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6797e35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6797e35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Patterns of Reasoning</a:t>
            </a:r>
            <a:endParaRPr/>
          </a:p>
        </p:txBody>
      </p:sp>
      <p:sp>
        <p:nvSpPr>
          <p:cNvPr id="144" name="Google Shape;144;p29"/>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Minuk Valeria DA-92</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DIFFERENCE BETWEEN DEDUCTIVE AND ABDUCTIVE REASONING</a:t>
            </a:r>
            <a:endParaRPr/>
          </a:p>
        </p:txBody>
      </p:sp>
      <p:pic>
        <p:nvPicPr>
          <p:cNvPr id="239" name="Google Shape;239;p38"/>
          <p:cNvPicPr preferRelativeResize="0"/>
          <p:nvPr/>
        </p:nvPicPr>
        <p:blipFill>
          <a:blip r:embed="rId3">
            <a:alphaModFix/>
          </a:blip>
          <a:stretch>
            <a:fillRect/>
          </a:stretch>
        </p:blipFill>
        <p:spPr>
          <a:xfrm>
            <a:off x="1780113" y="1378050"/>
            <a:ext cx="5583779" cy="353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AND MORE</a:t>
            </a:r>
            <a:endParaRPr/>
          </a:p>
          <a:p>
            <a:pPr indent="0" lvl="0" marL="0" rtl="0" algn="ctr">
              <a:spcBef>
                <a:spcPts val="0"/>
              </a:spcBef>
              <a:spcAft>
                <a:spcPts val="0"/>
              </a:spcAft>
              <a:buNone/>
            </a:pPr>
            <a:r>
              <a:t/>
            </a:r>
            <a:endParaRPr/>
          </a:p>
        </p:txBody>
      </p:sp>
      <p:pic>
        <p:nvPicPr>
          <p:cNvPr id="245" name="Google Shape;245;p39"/>
          <p:cNvPicPr preferRelativeResize="0"/>
          <p:nvPr/>
        </p:nvPicPr>
        <p:blipFill>
          <a:blip r:embed="rId3">
            <a:alphaModFix/>
          </a:blip>
          <a:stretch>
            <a:fillRect/>
          </a:stretch>
        </p:blipFill>
        <p:spPr>
          <a:xfrm>
            <a:off x="1547075" y="1299050"/>
            <a:ext cx="5909499" cy="3539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ABDUCTIVE</a:t>
            </a:r>
            <a:endParaRPr/>
          </a:p>
        </p:txBody>
      </p:sp>
      <p:sp>
        <p:nvSpPr>
          <p:cNvPr id="252" name="Google Shape;252;p40"/>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53" name="Google Shape;253;p40"/>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254" name="Google Shape;254;p40"/>
          <p:cNvGrpSpPr/>
          <p:nvPr/>
        </p:nvGrpSpPr>
        <p:grpSpPr>
          <a:xfrm>
            <a:off x="8089940" y="561326"/>
            <a:ext cx="423413" cy="421569"/>
            <a:chOff x="7703675" y="2541175"/>
            <a:chExt cx="499425" cy="497250"/>
          </a:xfrm>
        </p:grpSpPr>
        <p:sp>
          <p:nvSpPr>
            <p:cNvPr id="255" name="Google Shape;255;p40"/>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0"/>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8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1" type="body"/>
          </p:nvPr>
        </p:nvSpPr>
        <p:spPr>
          <a:xfrm>
            <a:off x="870650" y="1280525"/>
            <a:ext cx="6919200" cy="35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p>
          <a:p>
            <a:pPr indent="0" lvl="0" marL="0" rtl="0" algn="just">
              <a:spcBef>
                <a:spcPts val="1600"/>
              </a:spcBef>
              <a:spcAft>
                <a:spcPts val="1600"/>
              </a:spcAft>
              <a:buNone/>
            </a:pPr>
            <a:r>
              <a:rPr lang="en" sz="1400"/>
              <a:t>Abductive reasoning is a form of logical inference formulated and advanced by American philosopher Charles Sanders Peirce beginning in the last third of the 19th century. It starts with an observation or set of observations and then seeks to find the simplest and most likely conclusion from the observations. This process, unlike deductive reasoning, yields a plausible conclusion but does not positively verify it. Abductive conclusions are thus qualified as having a remnant of uncertainty or doubt, which is expressed in retreat terms such as "best available" or "most likely". One can understand abductive reasoning as inference to the best explanation,although not all usages of the terms abduction and inference to the best explanation are exactly equivalent</a:t>
            </a:r>
            <a:endParaRPr sz="1400"/>
          </a:p>
        </p:txBody>
      </p:sp>
      <p:sp>
        <p:nvSpPr>
          <p:cNvPr id="265" name="Google Shape;265;p41"/>
          <p:cNvSpPr txBox="1"/>
          <p:nvPr>
            <p:ph type="ctrTitle"/>
          </p:nvPr>
        </p:nvSpPr>
        <p:spPr>
          <a:xfrm>
            <a:off x="1964851" y="4367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ABDUCTIVE REASONING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DIFFERENCE BETWEEN THEM ALL</a:t>
            </a:r>
            <a:endParaRPr/>
          </a:p>
        </p:txBody>
      </p:sp>
      <p:pic>
        <p:nvPicPr>
          <p:cNvPr id="271" name="Google Shape;271;p42"/>
          <p:cNvPicPr preferRelativeResize="0"/>
          <p:nvPr/>
        </p:nvPicPr>
        <p:blipFill>
          <a:blip r:embed="rId3">
            <a:alphaModFix/>
          </a:blip>
          <a:stretch>
            <a:fillRect/>
          </a:stretch>
        </p:blipFill>
        <p:spPr>
          <a:xfrm>
            <a:off x="781225" y="1299049"/>
            <a:ext cx="7581550" cy="336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ctrTitle"/>
          </p:nvPr>
        </p:nvSpPr>
        <p:spPr>
          <a:xfrm flipH="1">
            <a:off x="1840500" y="172275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77" name="Google Shape;277;p43"/>
          <p:cNvSpPr txBox="1"/>
          <p:nvPr>
            <p:ph idx="1" type="subTitle"/>
          </p:nvPr>
        </p:nvSpPr>
        <p:spPr>
          <a:xfrm>
            <a:off x="2121050" y="5599650"/>
            <a:ext cx="3510000" cy="6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indent="0" lvl="0" marL="0" rtl="0" algn="ctr">
              <a:spcBef>
                <a:spcPts val="0"/>
              </a:spcBef>
              <a:spcAft>
                <a:spcPts val="0"/>
              </a:spcAft>
              <a:buClr>
                <a:srgbClr val="434343"/>
              </a:buClr>
              <a:buSzPts val="1100"/>
              <a:buFont typeface="Arial"/>
              <a:buNone/>
            </a:pPr>
            <a:r>
              <a:t/>
            </a:r>
            <a:endParaRPr>
              <a:solidFill>
                <a:srgbClr val="434343"/>
              </a:solidFill>
            </a:endParaRPr>
          </a:p>
          <a:p>
            <a:pPr indent="0" lvl="0" marL="0" rtl="0" algn="ctr">
              <a:spcBef>
                <a:spcPts val="0"/>
              </a:spcBef>
              <a:spcAft>
                <a:spcPts val="0"/>
              </a:spcAft>
              <a:buClr>
                <a:srgbClr val="434343"/>
              </a:buClr>
              <a:buSzPts val="1100"/>
              <a:buFont typeface="Arial"/>
              <a:buNone/>
            </a:pPr>
            <a:r>
              <a:rPr lang="en">
                <a:solidFill>
                  <a:srgbClr val="434343"/>
                </a:solidFill>
              </a:rPr>
              <a:t>addyourmail@freepik.com </a:t>
            </a:r>
            <a:endParaRPr>
              <a:solidFill>
                <a:srgbClr val="434343"/>
              </a:solidFill>
            </a:endParaRPr>
          </a:p>
          <a:p>
            <a:pPr indent="0" lvl="0" marL="0" rtl="0" algn="ctr">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indent="0" lvl="0" marL="0" rtl="0" algn="ctr">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278" name="Google Shape;278;p43"/>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grpSp>
        <p:nvGrpSpPr>
          <p:cNvPr id="279" name="Google Shape;279;p43"/>
          <p:cNvGrpSpPr/>
          <p:nvPr/>
        </p:nvGrpSpPr>
        <p:grpSpPr>
          <a:xfrm>
            <a:off x="8027623" y="-555047"/>
            <a:ext cx="279476" cy="279476"/>
            <a:chOff x="1379798" y="1723250"/>
            <a:chExt cx="397887" cy="397887"/>
          </a:xfrm>
        </p:grpSpPr>
        <p:sp>
          <p:nvSpPr>
            <p:cNvPr id="280" name="Google Shape;280;p4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43"/>
          <p:cNvGrpSpPr/>
          <p:nvPr/>
        </p:nvGrpSpPr>
        <p:grpSpPr>
          <a:xfrm>
            <a:off x="7278918" y="-555047"/>
            <a:ext cx="279490" cy="279476"/>
            <a:chOff x="266768" y="1721375"/>
            <a:chExt cx="397907" cy="397887"/>
          </a:xfrm>
        </p:grpSpPr>
        <p:sp>
          <p:nvSpPr>
            <p:cNvPr id="285" name="Google Shape;285;p4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43"/>
          <p:cNvGrpSpPr/>
          <p:nvPr/>
        </p:nvGrpSpPr>
        <p:grpSpPr>
          <a:xfrm>
            <a:off x="7653284" y="-555047"/>
            <a:ext cx="279461" cy="279476"/>
            <a:chOff x="864491" y="1723250"/>
            <a:chExt cx="397866" cy="397887"/>
          </a:xfrm>
        </p:grpSpPr>
        <p:sp>
          <p:nvSpPr>
            <p:cNvPr id="288" name="Google Shape;288;p4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1" name="Google Shape;291;p43"/>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
        <p:nvSpPr>
          <p:cNvPr id="292" name="Google Shape;292;p43"/>
          <p:cNvSpPr/>
          <p:nvPr/>
        </p:nvSpPr>
        <p:spPr>
          <a:xfrm>
            <a:off x="650150" y="4163025"/>
            <a:ext cx="3659700" cy="5409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400"/>
                                        <p:tgtEl>
                                          <p:spTgt spid="2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400"/>
                                        <p:tgtEl>
                                          <p:spTgt spid="278"/>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2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1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9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1" name="Google Shape;151;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 name="Google Shape;152;p30"/>
          <p:cNvSpPr txBox="1"/>
          <p:nvPr>
            <p:ph idx="2" type="ctrTitle"/>
          </p:nvPr>
        </p:nvSpPr>
        <p:spPr>
          <a:xfrm>
            <a:off x="-103725" y="201650"/>
            <a:ext cx="2468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PATTERNS OF REASONING</a:t>
            </a:r>
            <a:endParaRPr/>
          </a:p>
        </p:txBody>
      </p:sp>
      <p:sp>
        <p:nvSpPr>
          <p:cNvPr id="153" name="Google Shape;153;p30"/>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WHAT ARE PATTERNS OF REASONING</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154" name="Google Shape;154;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5" name="Google Shape;155;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6" name="Google Shape;156;p30">
            <a:hlinkClick action="ppaction://hlinksldjump" r:id="rId6"/>
          </p:cNvPr>
          <p:cNvSpPr txBox="1"/>
          <p:nvPr>
            <p:ph idx="6" type="title"/>
          </p:nvPr>
        </p:nvSpPr>
        <p:spPr>
          <a:xfrm>
            <a:off x="2364383" y="339361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04</a:t>
            </a:r>
            <a:endParaRPr/>
          </a:p>
        </p:txBody>
      </p:sp>
      <p:sp>
        <p:nvSpPr>
          <p:cNvPr id="157" name="Google Shape;157;p30"/>
          <p:cNvSpPr txBox="1"/>
          <p:nvPr>
            <p:ph idx="9" type="ctrTitle"/>
          </p:nvPr>
        </p:nvSpPr>
        <p:spPr>
          <a:xfrm>
            <a:off x="390296" y="1542367"/>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INDUCTIVE </a:t>
            </a:r>
            <a:endParaRPr/>
          </a:p>
        </p:txBody>
      </p:sp>
      <p:sp>
        <p:nvSpPr>
          <p:cNvPr id="158" name="Google Shape;158;p30"/>
          <p:cNvSpPr txBox="1"/>
          <p:nvPr>
            <p:ph idx="14" type="ctrTitle"/>
          </p:nvPr>
        </p:nvSpPr>
        <p:spPr>
          <a:xfrm>
            <a:off x="390296" y="2467999"/>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DEDUCTIVE</a:t>
            </a:r>
            <a:endParaRPr/>
          </a:p>
        </p:txBody>
      </p:sp>
      <p:sp>
        <p:nvSpPr>
          <p:cNvPr id="159" name="Google Shape;159;p30"/>
          <p:cNvSpPr txBox="1"/>
          <p:nvPr>
            <p:ph idx="16" type="ctrTitle"/>
          </p:nvPr>
        </p:nvSpPr>
        <p:spPr>
          <a:xfrm>
            <a:off x="690458" y="3393630"/>
            <a:ext cx="1974300" cy="5778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chemeClr val="hlink"/>
                </a:solidFill>
              </a:rPr>
              <a:t>   ABDUCTIVE</a:t>
            </a:r>
            <a:endParaRPr/>
          </a:p>
        </p:txBody>
      </p:sp>
      <p:cxnSp>
        <p:nvCxnSpPr>
          <p:cNvPr id="160" name="Google Shape;160;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1"/>
          <p:cNvSpPr txBox="1"/>
          <p:nvPr>
            <p:ph type="ctrTitle"/>
          </p:nvPr>
        </p:nvSpPr>
        <p:spPr>
          <a:xfrm flipH="1">
            <a:off x="1147900" y="3085150"/>
            <a:ext cx="6087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PATTERNS OF REASONING</a:t>
            </a:r>
            <a:endParaRPr/>
          </a:p>
        </p:txBody>
      </p:sp>
      <p:sp>
        <p:nvSpPr>
          <p:cNvPr id="167" name="Google Shape;167;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68" name="Google Shape;168;p31"/>
          <p:cNvSpPr txBox="1"/>
          <p:nvPr>
            <p:ph idx="1" type="subTitle"/>
          </p:nvPr>
        </p:nvSpPr>
        <p:spPr>
          <a:xfrm>
            <a:off x="1147575" y="549703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
              <a:t>You can enter here the sutitle if you need it</a:t>
            </a:r>
            <a:endParaRPr sz="100"/>
          </a:p>
        </p:txBody>
      </p:sp>
      <p:cxnSp>
        <p:nvCxnSpPr>
          <p:cNvPr id="169" name="Google Shape;169;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0" name="Google Shape;170;p31"/>
          <p:cNvGrpSpPr/>
          <p:nvPr/>
        </p:nvGrpSpPr>
        <p:grpSpPr>
          <a:xfrm>
            <a:off x="8089940" y="561326"/>
            <a:ext cx="423413" cy="421569"/>
            <a:chOff x="7703675" y="2541175"/>
            <a:chExt cx="499425" cy="497250"/>
          </a:xfrm>
        </p:grpSpPr>
        <p:sp>
          <p:nvSpPr>
            <p:cNvPr id="171" name="Google Shape;171;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subTitle"/>
          </p:nvPr>
        </p:nvSpPr>
        <p:spPr>
          <a:xfrm>
            <a:off x="214950" y="1727000"/>
            <a:ext cx="8499000" cy="19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One of the great benefits of studying arguments is that we can draw inspiration from patterns that have been noticed and explored by others. Instead of bushwhacking our way through the forest, we have a map to lead us to well-worn trails that take us where we need to go.</a:t>
            </a:r>
            <a:endParaRPr/>
          </a:p>
          <a:p>
            <a:pPr indent="0" lvl="0" marL="0" rtl="0" algn="ctr">
              <a:spcBef>
                <a:spcPts val="0"/>
              </a:spcBef>
              <a:spcAft>
                <a:spcPts val="0"/>
              </a:spcAft>
              <a:buClr>
                <a:schemeClr val="dk1"/>
              </a:buClr>
              <a:buSzPts val="1100"/>
              <a:buFont typeface="Arial"/>
              <a:buNone/>
            </a:pPr>
            <a:r>
              <a:rPr lang="en"/>
              <a:t>We can’t simply lift up the patterns that structure arguments in other disciplines and plop them down precisely into data science. There are big differences between a courtroom, a scientific dispute, a national policy debate, and the work that we do with data in a professional setting. Instead, it is possible to take insights from patterns in other fields and mold them to fit our needs.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1" name="Google Shape;181;p32"/>
          <p:cNvSpPr txBox="1"/>
          <p:nvPr>
            <p:ph type="ctrTitle"/>
          </p:nvPr>
        </p:nvSpPr>
        <p:spPr>
          <a:xfrm>
            <a:off x="2119500" y="-1594900"/>
            <a:ext cx="335400" cy="1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00"/>
          </a:p>
        </p:txBody>
      </p:sp>
      <p:cxnSp>
        <p:nvCxnSpPr>
          <p:cNvPr id="182" name="Google Shape;182;p32"/>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83" name="Google Shape;183;p32"/>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REASONING</a:t>
            </a:r>
            <a:endParaRPr/>
          </a:p>
        </p:txBody>
      </p:sp>
      <p:pic>
        <p:nvPicPr>
          <p:cNvPr id="189" name="Google Shape;189;p33"/>
          <p:cNvPicPr preferRelativeResize="0"/>
          <p:nvPr/>
        </p:nvPicPr>
        <p:blipFill rotWithShape="1">
          <a:blip r:embed="rId3">
            <a:alphaModFix amt="38000"/>
          </a:blip>
          <a:srcRect b="0" l="0" r="-1050" t="24144"/>
          <a:stretch/>
        </p:blipFill>
        <p:spPr>
          <a:xfrm>
            <a:off x="1599000" y="1205988"/>
            <a:ext cx="5946001" cy="329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INDUCTIVE</a:t>
            </a:r>
            <a:endParaRPr/>
          </a:p>
        </p:txBody>
      </p:sp>
      <p:sp>
        <p:nvSpPr>
          <p:cNvPr id="195" name="Google Shape;195;p34"/>
          <p:cNvSpPr txBox="1"/>
          <p:nvPr>
            <p:ph idx="1" type="subTitle"/>
          </p:nvPr>
        </p:nvSpPr>
        <p:spPr>
          <a:xfrm>
            <a:off x="3718579" y="5760706"/>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
        <p:nvSpPr>
          <p:cNvPr id="196" name="Google Shape;196;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97" name="Google Shape;197;p34"/>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198" name="Google Shape;198;p34"/>
          <p:cNvGrpSpPr/>
          <p:nvPr/>
        </p:nvGrpSpPr>
        <p:grpSpPr>
          <a:xfrm>
            <a:off x="8089940" y="561326"/>
            <a:ext cx="423413" cy="421569"/>
            <a:chOff x="7703675" y="2541175"/>
            <a:chExt cx="499425" cy="497250"/>
          </a:xfrm>
        </p:grpSpPr>
        <p:sp>
          <p:nvSpPr>
            <p:cNvPr id="199" name="Google Shape;199;p3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7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INDUCTIVE REASONING</a:t>
            </a:r>
            <a:endParaRPr/>
          </a:p>
        </p:txBody>
      </p:sp>
      <p:sp>
        <p:nvSpPr>
          <p:cNvPr id="210" name="Google Shape;210;p35"/>
          <p:cNvSpPr txBox="1"/>
          <p:nvPr>
            <p:ph idx="1" type="subTitle"/>
          </p:nvPr>
        </p:nvSpPr>
        <p:spPr>
          <a:xfrm>
            <a:off x="692100" y="1299050"/>
            <a:ext cx="4253400" cy="370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We have two basic approaches for how we come to believe something is true.</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The first way is that we are exposed to several different examples of a situation, and from those examples, we conclude a general truth. For instance, you visit your local grocery store daily to pick up necessary items. You notice that on Friday, two weeks ago, all the clerks in the store were wearing football jerseys. Again, last Friday, the clerks wore their football jerseys. Today, also a Friday, they’re wearing them again. From just these observations, you can conclude that on all Fridays, these supermarket employees will wear football jerseys to support their local team.</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This type of pattern recognition, leading to a conclusion, is known as</a:t>
            </a:r>
            <a:r>
              <a:rPr b="1" lang="en">
                <a:latin typeface="Roboto Condensed"/>
                <a:ea typeface="Roboto Condensed"/>
                <a:cs typeface="Roboto Condensed"/>
                <a:sym typeface="Roboto Condensed"/>
              </a:rPr>
              <a:t> inductive reasoning</a:t>
            </a:r>
            <a:r>
              <a:rPr lang="en"/>
              <a:t>.</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rPr lang="en"/>
              <a:t> </a:t>
            </a:r>
            <a:endParaRPr/>
          </a:p>
        </p:txBody>
      </p:sp>
      <p:sp>
        <p:nvSpPr>
          <p:cNvPr id="211" name="Google Shape;211;p35"/>
          <p:cNvSpPr txBox="1"/>
          <p:nvPr>
            <p:ph type="ctrTitle"/>
          </p:nvPr>
        </p:nvSpPr>
        <p:spPr>
          <a:xfrm>
            <a:off x="1097408" y="-859847"/>
            <a:ext cx="171600" cy="249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t>
            </a:r>
            <a:endParaRPr/>
          </a:p>
          <a:p>
            <a:pPr indent="0" lvl="0" marL="0" rtl="0" algn="r">
              <a:spcBef>
                <a:spcPts val="0"/>
              </a:spcBef>
              <a:spcAft>
                <a:spcPts val="0"/>
              </a:spcAft>
              <a:buNone/>
            </a:pPr>
            <a:r>
              <a:t/>
            </a:r>
            <a:endParaRPr/>
          </a:p>
        </p:txBody>
      </p:sp>
      <p:cxnSp>
        <p:nvCxnSpPr>
          <p:cNvPr id="212" name="Google Shape;212;p35"/>
          <p:cNvCxnSpPr/>
          <p:nvPr/>
        </p:nvCxnSpPr>
        <p:spPr>
          <a:xfrm>
            <a:off x="3957600" y="3045275"/>
            <a:ext cx="1368000" cy="0"/>
          </a:xfrm>
          <a:prstGeom prst="straightConnector1">
            <a:avLst/>
          </a:prstGeom>
          <a:noFill/>
          <a:ln cap="flat" cmpd="sng" w="9525">
            <a:solidFill>
              <a:srgbClr val="434343"/>
            </a:solidFill>
            <a:prstDash val="solid"/>
            <a:round/>
            <a:headEnd len="med" w="med" type="none"/>
            <a:tailEnd len="med" w="med" type="none"/>
          </a:ln>
        </p:spPr>
      </p:cxnSp>
      <p:pic>
        <p:nvPicPr>
          <p:cNvPr id="213" name="Google Shape;213;p35"/>
          <p:cNvPicPr preferRelativeResize="0"/>
          <p:nvPr/>
        </p:nvPicPr>
        <p:blipFill rotWithShape="1">
          <a:blip r:embed="rId3">
            <a:alphaModFix/>
          </a:blip>
          <a:srcRect b="18949" l="0" r="0" t="0"/>
          <a:stretch/>
        </p:blipFill>
        <p:spPr>
          <a:xfrm>
            <a:off x="5177250" y="1376200"/>
            <a:ext cx="3182100" cy="3224100"/>
          </a:xfrm>
          <a:prstGeom prst="snip2DiagRect">
            <a:avLst>
              <a:gd fmla="val 0" name="adj1"/>
              <a:gd fmla="val 16667"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DEDUCTIVE</a:t>
            </a:r>
            <a:endParaRPr/>
          </a:p>
        </p:txBody>
      </p:sp>
      <p:sp>
        <p:nvSpPr>
          <p:cNvPr id="219" name="Google Shape;219;p36"/>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20" name="Google Shape;220;p36"/>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21" name="Google Shape;221;p36"/>
          <p:cNvGrpSpPr/>
          <p:nvPr/>
        </p:nvGrpSpPr>
        <p:grpSpPr>
          <a:xfrm>
            <a:off x="8089940" y="561326"/>
            <a:ext cx="423413" cy="421569"/>
            <a:chOff x="7703675" y="2541175"/>
            <a:chExt cx="499425" cy="497250"/>
          </a:xfrm>
        </p:grpSpPr>
        <p:sp>
          <p:nvSpPr>
            <p:cNvPr id="222" name="Google Shape;222;p3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6">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8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1" type="body"/>
          </p:nvPr>
        </p:nvSpPr>
        <p:spPr>
          <a:xfrm>
            <a:off x="1112400" y="1364400"/>
            <a:ext cx="6919200" cy="27987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a:solidFill>
                  <a:srgbClr val="373D3F"/>
                </a:solidFill>
                <a:latin typeface="Arial"/>
                <a:ea typeface="Arial"/>
                <a:cs typeface="Arial"/>
                <a:sym typeface="Arial"/>
              </a:rPr>
              <a:t>Knowledge can also move the opposite direction. Say that you read in the news about a tradition in a local grocery store, where employees wore football jerseys on Fridays to support the home team. This time, you’re starting from the overall rule, and you would expect individual evidence to support this rule. Each time you visited the store on a Friday, you would expect the employees to wear jerseys.</a:t>
            </a:r>
            <a:endParaRPr>
              <a:solidFill>
                <a:srgbClr val="373D3F"/>
              </a:solidFill>
              <a:latin typeface="Arial"/>
              <a:ea typeface="Arial"/>
              <a:cs typeface="Arial"/>
              <a:sym typeface="Arial"/>
            </a:endParaRPr>
          </a:p>
          <a:p>
            <a:pPr indent="0" lvl="0" marL="0" rtl="0" algn="l">
              <a:lnSpc>
                <a:spcPct val="160000"/>
              </a:lnSpc>
              <a:spcBef>
                <a:spcPts val="2400"/>
              </a:spcBef>
              <a:spcAft>
                <a:spcPts val="0"/>
              </a:spcAft>
              <a:buClr>
                <a:schemeClr val="dk1"/>
              </a:buClr>
              <a:buSzPts val="1100"/>
              <a:buFont typeface="Arial"/>
              <a:buNone/>
            </a:pPr>
            <a:r>
              <a:rPr lang="en">
                <a:solidFill>
                  <a:srgbClr val="373D3F"/>
                </a:solidFill>
                <a:latin typeface="Arial"/>
                <a:ea typeface="Arial"/>
                <a:cs typeface="Arial"/>
                <a:sym typeface="Arial"/>
              </a:rPr>
              <a:t>Such a case, of starting with the overall statement and then identifying examples that support it, is known as </a:t>
            </a:r>
            <a:r>
              <a:rPr b="1" lang="en">
                <a:solidFill>
                  <a:srgbClr val="373D3F"/>
                </a:solidFill>
                <a:latin typeface="Arial"/>
                <a:ea typeface="Arial"/>
                <a:cs typeface="Arial"/>
                <a:sym typeface="Arial"/>
              </a:rPr>
              <a:t>deductive reasoning</a:t>
            </a:r>
            <a:r>
              <a:rPr lang="en">
                <a:solidFill>
                  <a:srgbClr val="373D3F"/>
                </a:solidFill>
                <a:latin typeface="Arial"/>
                <a:ea typeface="Arial"/>
                <a:cs typeface="Arial"/>
                <a:sym typeface="Arial"/>
              </a:rPr>
              <a:t>.</a:t>
            </a:r>
            <a:endParaRPr>
              <a:solidFill>
                <a:srgbClr val="373D3F"/>
              </a:solidFill>
              <a:latin typeface="Arial"/>
              <a:ea typeface="Arial"/>
              <a:cs typeface="Arial"/>
              <a:sym typeface="Arial"/>
            </a:endParaRPr>
          </a:p>
          <a:p>
            <a:pPr indent="0" lvl="0" marL="0" rtl="0" algn="l">
              <a:spcBef>
                <a:spcPts val="2400"/>
              </a:spcBef>
              <a:spcAft>
                <a:spcPts val="1600"/>
              </a:spcAft>
              <a:buNone/>
            </a:pPr>
            <a:r>
              <a:t/>
            </a:r>
            <a:endParaRPr/>
          </a:p>
        </p:txBody>
      </p:sp>
      <p:sp>
        <p:nvSpPr>
          <p:cNvPr id="233" name="Google Shape;233;p37"/>
          <p:cNvSpPr txBox="1"/>
          <p:nvPr>
            <p:ph type="ctrTitle"/>
          </p:nvPr>
        </p:nvSpPr>
        <p:spPr>
          <a:xfrm>
            <a:off x="1964851" y="3423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DEDUCTIVE REASONING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